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89" r:id="rId5"/>
    <p:sldId id="296" r:id="rId6"/>
    <p:sldId id="293" r:id="rId7"/>
    <p:sldId id="390" r:id="rId8"/>
    <p:sldId id="274" r:id="rId9"/>
    <p:sldId id="294" r:id="rId10"/>
    <p:sldId id="295" r:id="rId11"/>
    <p:sldId id="391" r:id="rId12"/>
    <p:sldId id="387" r:id="rId13"/>
    <p:sldId id="385" r:id="rId14"/>
    <p:sldId id="389" r:id="rId15"/>
    <p:sldId id="298" r:id="rId16"/>
    <p:sldId id="392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122" d="100"/>
          <a:sy n="122" d="100"/>
        </p:scale>
        <p:origin x="90" y="168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tiff>
</file>

<file path=ppt/media/image13.jpeg>
</file>

<file path=ppt/media/image14.png>
</file>

<file path=ppt/media/image15.jpeg>
</file>

<file path=ppt/media/image16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More hands-on activities, e.g. around pre-registration</a:t>
            </a:r>
          </a:p>
          <a:p>
            <a:r>
              <a:rPr lang="en-GB" dirty="0"/>
              <a:t>To discuss across college. Possible collaboration on common themes (e.g. version control)</a:t>
            </a:r>
          </a:p>
          <a:p>
            <a:r>
              <a:rPr lang="en-GB" dirty="0"/>
              <a:t>Start as a modular masterclass, integrating materials accumulated by the team in the last 3 years</a:t>
            </a:r>
          </a:p>
          <a:p>
            <a:r>
              <a:rPr lang="en-GB" dirty="0"/>
              <a:t>Ultimately compiled as book / online resource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D8196-8D45-4748-99E6-29EA0AAD001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604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"Open scholarship": broadly refers to a set of principles and practices that aim to increase the transparency, rigor, reproducibility, replicability, incrementalism and inclusivity of research"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noProof="0" smtClean="0"/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928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noProof="0" smtClean="0"/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82577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54" y="273844"/>
            <a:ext cx="8078724" cy="994172"/>
          </a:xfrm>
        </p:spPr>
        <p:txBody>
          <a:bodyPr rtlCol="0"/>
          <a:lstStyle>
            <a:lvl1pPr>
              <a:defRPr sz="405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54" y="1369219"/>
            <a:ext cx="8078724" cy="326350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07059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FBF20A-8279-0954-46BC-82CF8E4B157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B7AC4-DDB3-4B3F-B0F1-521434F8147B}" type="slidenum">
              <a:rPr lang="en-US" smtClean="0"/>
              <a:pPr/>
              <a:t>‹#›</a:t>
            </a:fld>
            <a:r>
              <a:rPr lang="en-US" dirty="0"/>
              <a:t> / XX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A2E07E-1DBA-A3E7-7B63-9A31A086A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997690-049F-4CDA-BA2E-0AC3D5A4BE8C}" type="datetime1">
              <a:rPr lang="en-GB" smtClean="0"/>
              <a:t>06/05/2025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76D9C-C937-EC78-4D9E-074664E45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 dirty="0" err="1"/>
              <a:t>ReproScience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  <p:sldLayoutId id="2147483726" r:id="rId2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2513013"/>
            <a:ext cx="7679338" cy="1445444"/>
          </a:xfrm>
        </p:spPr>
        <p:txBody>
          <a:bodyPr/>
          <a:lstStyle/>
          <a:p>
            <a:r>
              <a:rPr lang="en-US" dirty="0"/>
              <a:t>Reproducible science: principles, practices and tools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5E4B0F-CBE7-7DF2-DEBB-B139DE44F05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C9CC0-5026-A767-28FB-DD2782F71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389" y="198628"/>
            <a:ext cx="9438777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Open science &amp;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A9DE3-1925-1109-FBC7-F8B3E11E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7B527-DEDD-82CD-EAC7-B58FF1862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pPr rtl="0"/>
              <a:t>10</a:t>
            </a:fld>
            <a:endParaRPr lang="en-GB" noProof="0"/>
          </a:p>
        </p:txBody>
      </p:sp>
      <p:pic>
        <p:nvPicPr>
          <p:cNvPr id="4" name="Picture 3" descr="Arm wrestling meme template Meme Generator - Imgflip">
            <a:extLst>
              <a:ext uri="{FF2B5EF4-FFF2-40B4-BE49-F238E27FC236}">
                <a16:creationId xmlns:a16="http://schemas.microsoft.com/office/drawing/2014/main" id="{F031BD87-9EC6-79B8-6274-F79C0FFEF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581" y="923107"/>
            <a:ext cx="5622474" cy="40298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8DA5CA-41A2-142F-4783-6A05CCDAA4DF}"/>
              </a:ext>
            </a:extLst>
          </p:cNvPr>
          <p:cNvSpPr txBox="1"/>
          <p:nvPr/>
        </p:nvSpPr>
        <p:spPr>
          <a:xfrm>
            <a:off x="2760896" y="3356737"/>
            <a:ext cx="1447398" cy="117724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Open Science values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2508B0-C2F7-346E-A0CC-1E286051E4CC}"/>
              </a:ext>
            </a:extLst>
          </p:cNvPr>
          <p:cNvSpPr txBox="1"/>
          <p:nvPr/>
        </p:nvSpPr>
        <p:spPr>
          <a:xfrm>
            <a:off x="3083281" y="1138680"/>
            <a:ext cx="2463398" cy="80791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Reproducible science</a:t>
            </a:r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20E621-07E1-F95A-DE6A-2CA371765A0F}"/>
              </a:ext>
            </a:extLst>
          </p:cNvPr>
          <p:cNvSpPr txBox="1"/>
          <p:nvPr/>
        </p:nvSpPr>
        <p:spPr>
          <a:xfrm>
            <a:off x="4750888" y="2818508"/>
            <a:ext cx="2473167" cy="80791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Methodological rigor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793088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E126A-D4C9-2150-B8B7-A23752C4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44A4D-688E-BAB3-5370-947BACDDF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work through 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2CE7A-B283-35DC-1AEA-737BCB3F7B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numCol="1" anchor="ctr"/>
          <a:lstStyle/>
          <a:p>
            <a:pPr marL="0" indent="0">
              <a:buNone/>
            </a:pPr>
            <a:r>
              <a:rPr lang="en-GB" sz="2000" dirty="0"/>
              <a:t>Try by yourself first</a:t>
            </a:r>
          </a:p>
          <a:p>
            <a:pPr marL="0" indent="0">
              <a:buNone/>
            </a:pPr>
            <a:r>
              <a:rPr lang="en-GB" sz="2000" dirty="0"/>
              <a:t>Discussion with neighbours encouraged</a:t>
            </a:r>
          </a:p>
          <a:p>
            <a:pPr marL="0" indent="0">
              <a:buNone/>
            </a:pPr>
            <a:r>
              <a:rPr lang="en-GB" sz="2000" dirty="0"/>
              <a:t>If stuck: </a:t>
            </a:r>
          </a:p>
          <a:p>
            <a:pPr>
              <a:buFontTx/>
              <a:buChar char="-"/>
            </a:pPr>
            <a:r>
              <a:rPr lang="en-GB" sz="2000" dirty="0"/>
              <a:t>Ask us </a:t>
            </a:r>
          </a:p>
          <a:p>
            <a:pPr>
              <a:buFontTx/>
              <a:buChar char="-"/>
            </a:pPr>
            <a:r>
              <a:rPr lang="en-GB" sz="2000" dirty="0"/>
              <a:t>Have a glimpse at complete worksheets</a:t>
            </a:r>
          </a:p>
          <a:p>
            <a:pPr marL="0" indent="0">
              <a:buNone/>
            </a:pPr>
            <a:r>
              <a:rPr lang="en-GB" sz="2000" dirty="0"/>
              <a:t>Check the exercise times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959C8-27A8-E3A9-EC20-467FBE0AA6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208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76F5-331E-2555-B242-1217A627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Weird things happen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114850-9681-2774-1E47-2046B604FBE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B0698-D536-6F5B-4754-D1BD46452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12</a:t>
            </a:fld>
            <a:endParaRPr lang="en-US" dirty="0"/>
          </a:p>
        </p:txBody>
      </p:sp>
      <p:pic>
        <p:nvPicPr>
          <p:cNvPr id="2052" name="Picture 4" descr="Have You Tried Turning It Off And On Again GIFs - Find &amp; Share on GIPHY">
            <a:extLst>
              <a:ext uri="{FF2B5EF4-FFF2-40B4-BE49-F238E27FC236}">
                <a16:creationId xmlns:a16="http://schemas.microsoft.com/office/drawing/2014/main" id="{6656E517-F30F-DD37-C8A7-A192EC60F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39" y="1015879"/>
            <a:ext cx="6920166" cy="380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27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C4B41-06C3-CBDA-35D5-8774A847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8AA9F-AE64-6C79-B3B4-1C1BC58374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Characteristics of R-Studio</a:t>
            </a:r>
          </a:p>
          <a:p>
            <a:pPr marL="0" indent="0">
              <a:buNone/>
            </a:pPr>
            <a:r>
              <a:rPr lang="en-GB" dirty="0"/>
              <a:t>Source vs Visual</a:t>
            </a:r>
          </a:p>
          <a:p>
            <a:pPr marL="0" indent="0">
              <a:buNone/>
            </a:pPr>
            <a:r>
              <a:rPr lang="en-GB" dirty="0"/>
              <a:t>…</a:t>
            </a:r>
          </a:p>
          <a:p>
            <a:pPr marL="0" indent="0">
              <a:buNone/>
            </a:pPr>
            <a:r>
              <a:rPr lang="en-GB" dirty="0"/>
              <a:t>Chunks…</a:t>
            </a:r>
          </a:p>
          <a:p>
            <a:pPr marL="0" indent="0">
              <a:buNone/>
            </a:pPr>
            <a:r>
              <a:rPr lang="en-GB" dirty="0"/>
              <a:t>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4654E-6B6E-C1D5-CE36-6DF57DCC37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8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92A76-FF3B-1FC0-8EA0-00D2E5743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E36E-8484-5ACA-13C2-223E9BE6A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25861-698E-6BD1-2EA1-372DE45A2A4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Who are we and why we are doing this?</a:t>
            </a:r>
          </a:p>
          <a:p>
            <a:pPr marL="0" indent="0">
              <a:buNone/>
            </a:pPr>
            <a:r>
              <a:rPr lang="en-GB" dirty="0"/>
              <a:t>How to interact with the material: Try things out, talk to your group, ask instructors</a:t>
            </a:r>
          </a:p>
          <a:p>
            <a:pPr marL="0" indent="0">
              <a:buNone/>
            </a:pPr>
            <a:r>
              <a:rPr lang="en-GB" dirty="0"/>
              <a:t>Multimedia materials available here: </a:t>
            </a:r>
            <a:r>
              <a:rPr lang="en-GB" dirty="0" err="1"/>
              <a:t>github</a:t>
            </a:r>
            <a:r>
              <a:rPr lang="en-GB" dirty="0"/>
              <a:t>/…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BED28-CD6F-B9B1-FE70-32680AC0AD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901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3A91-F0CD-CE82-137E-DA11162D7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we doing this?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63DA3-443D-ED03-8797-51A0EB5E1A5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Who are we and why we are doing this?</a:t>
            </a:r>
          </a:p>
          <a:p>
            <a:pPr marL="0" indent="0">
              <a:buNone/>
            </a:pPr>
            <a:r>
              <a:rPr lang="en-GB" dirty="0"/>
              <a:t>How to interact with the material: Try things out, talk to your group, ask instructors</a:t>
            </a:r>
          </a:p>
          <a:p>
            <a:pPr marL="0" indent="0">
              <a:buNone/>
            </a:pPr>
            <a:r>
              <a:rPr lang="en-GB" dirty="0"/>
              <a:t>Multimedia materials available here: </a:t>
            </a:r>
            <a:r>
              <a:rPr lang="en-GB" dirty="0" err="1"/>
              <a:t>github</a:t>
            </a:r>
            <a:r>
              <a:rPr lang="en-GB" dirty="0"/>
              <a:t>/…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F944D-412B-0FBA-20AE-765F503099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42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24B7C-AEB0-3748-7DF7-FB083EEDB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philosophy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5DD41-41B9-33BA-1EE3-8F10B964DC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314878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the right tool for the job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Focus on practical advice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Level 1: What you need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Level 2 and more: Desirable but not essential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C76FF-79DB-E866-9EC7-545DDD27F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4</a:t>
            </a:fld>
            <a:endParaRPr lang="en-US" dirty="0"/>
          </a:p>
        </p:txBody>
      </p:sp>
      <p:pic>
        <p:nvPicPr>
          <p:cNvPr id="3076" name="Picture 4" descr="Linus Torvalds">
            <a:extLst>
              <a:ext uri="{FF2B5EF4-FFF2-40B4-BE49-F238E27FC236}">
                <a16:creationId xmlns:a16="http://schemas.microsoft.com/office/drawing/2014/main" id="{7C8A22D4-2BEB-9D2A-63B3-FCDAE3926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645" y="1053672"/>
            <a:ext cx="4792254" cy="303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46FA0-0EE8-7451-AAE9-3D6EF5A8B621}"/>
              </a:ext>
            </a:extLst>
          </p:cNvPr>
          <p:cNvSpPr txBox="1"/>
          <p:nvPr/>
        </p:nvSpPr>
        <p:spPr>
          <a:xfrm>
            <a:off x="4222231" y="4269459"/>
            <a:ext cx="4611076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100" b="0" i="0" dirty="0">
                <a:solidFill>
                  <a:srgbClr val="666666"/>
                </a:solidFill>
                <a:effectLst/>
                <a:latin typeface="Graphik"/>
              </a:rPr>
              <a:t>Linus Torvalds, 2018. Photograph by Kimmo </a:t>
            </a:r>
            <a:r>
              <a:rPr lang="en-GB" sz="1100" b="0" i="0" dirty="0" err="1">
                <a:solidFill>
                  <a:srgbClr val="666666"/>
                </a:solidFill>
                <a:effectLst/>
                <a:latin typeface="Graphik"/>
              </a:rPr>
              <a:t>Mäntyla</a:t>
            </a:r>
            <a:r>
              <a:rPr lang="en-GB" sz="1100" b="0" i="0" dirty="0">
                <a:solidFill>
                  <a:srgbClr val="666666"/>
                </a:solidFill>
                <a:effectLst/>
                <a:latin typeface="Graphik"/>
              </a:rPr>
              <a:t>̈ / REX / Shutterstock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099890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9D1C6-9991-F513-2DCF-47B6D33B5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754" y="120583"/>
            <a:ext cx="7867103" cy="994172"/>
          </a:xfrm>
        </p:spPr>
        <p:txBody>
          <a:bodyPr/>
          <a:lstStyle/>
          <a:p>
            <a:r>
              <a:rPr lang="en-GB" dirty="0"/>
              <a:t>Plan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47EC01-3CD5-40DD-65FB-E266E499E29D}"/>
              </a:ext>
            </a:extLst>
          </p:cNvPr>
          <p:cNvSpPr/>
          <p:nvPr/>
        </p:nvSpPr>
        <p:spPr>
          <a:xfrm>
            <a:off x="2130875" y="1623729"/>
            <a:ext cx="1391195" cy="102990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 Primer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FA9937-813C-D600-E182-157EEA997963}"/>
              </a:ext>
            </a:extLst>
          </p:cNvPr>
          <p:cNvSpPr/>
          <p:nvPr/>
        </p:nvSpPr>
        <p:spPr>
          <a:xfrm>
            <a:off x="2130875" y="2924010"/>
            <a:ext cx="1391195" cy="649876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Visualization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8A6F5C-70F3-3069-77E5-078929C62221}"/>
              </a:ext>
            </a:extLst>
          </p:cNvPr>
          <p:cNvSpPr/>
          <p:nvPr/>
        </p:nvSpPr>
        <p:spPr>
          <a:xfrm>
            <a:off x="2130875" y="3766326"/>
            <a:ext cx="1391195" cy="64987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Power with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F44E24-B625-8C80-8CF3-4D55B73B19D5}"/>
              </a:ext>
            </a:extLst>
          </p:cNvPr>
          <p:cNvSpPr/>
          <p:nvPr/>
        </p:nvSpPr>
        <p:spPr>
          <a:xfrm>
            <a:off x="3695969" y="2924010"/>
            <a:ext cx="1391195" cy="14921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Pre-registration</a:t>
            </a:r>
          </a:p>
          <a:p>
            <a:pPr algn="ctr"/>
            <a:r>
              <a:rPr lang="en-GB" sz="1350" dirty="0"/>
              <a:t>“How-to”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D292C7-F901-64E3-8B0A-417690A6CC38}"/>
              </a:ext>
            </a:extLst>
          </p:cNvPr>
          <p:cNvSpPr/>
          <p:nvPr/>
        </p:nvSpPr>
        <p:spPr>
          <a:xfrm>
            <a:off x="3695969" y="1611874"/>
            <a:ext cx="1391195" cy="104502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GB" sz="1350" dirty="0"/>
              <a:t>Reproducible methods: Intro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9F9439-3B98-AD9B-32B0-4A8DE0B64EA8}"/>
              </a:ext>
            </a:extLst>
          </p:cNvPr>
          <p:cNvSpPr/>
          <p:nvPr/>
        </p:nvSpPr>
        <p:spPr>
          <a:xfrm>
            <a:off x="5261063" y="2922378"/>
            <a:ext cx="1391195" cy="1045028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Version Control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791D46-AA08-CF13-4F0C-06A56FA5CB5B}"/>
              </a:ext>
            </a:extLst>
          </p:cNvPr>
          <p:cNvSpPr/>
          <p:nvPr/>
        </p:nvSpPr>
        <p:spPr>
          <a:xfrm>
            <a:off x="5261063" y="1611873"/>
            <a:ext cx="1391195" cy="104502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“New” statistics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1AE547-9B4F-A2A2-107F-035CA3AC7697}"/>
              </a:ext>
            </a:extLst>
          </p:cNvPr>
          <p:cNvSpPr/>
          <p:nvPr/>
        </p:nvSpPr>
        <p:spPr>
          <a:xfrm>
            <a:off x="5261063" y="4128599"/>
            <a:ext cx="1391195" cy="287603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Feedback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F65BC-88FA-AAAC-EA48-8EE949487A78}"/>
              </a:ext>
            </a:extLst>
          </p:cNvPr>
          <p:cNvSpPr txBox="1"/>
          <p:nvPr/>
        </p:nvSpPr>
        <p:spPr>
          <a:xfrm>
            <a:off x="2084335" y="1145292"/>
            <a:ext cx="886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00" dirty="0"/>
              <a:t>Day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B6399-AB2A-E629-383A-6DC1AF1E9846}"/>
              </a:ext>
            </a:extLst>
          </p:cNvPr>
          <p:cNvSpPr txBox="1"/>
          <p:nvPr/>
        </p:nvSpPr>
        <p:spPr>
          <a:xfrm>
            <a:off x="3633724" y="1145292"/>
            <a:ext cx="886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00" dirty="0"/>
              <a:t>Day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CCBE75-6E31-C541-4CDE-C360117898CF}"/>
              </a:ext>
            </a:extLst>
          </p:cNvPr>
          <p:cNvSpPr txBox="1"/>
          <p:nvPr/>
        </p:nvSpPr>
        <p:spPr>
          <a:xfrm>
            <a:off x="5183113" y="1145292"/>
            <a:ext cx="886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100" dirty="0"/>
              <a:t>Day 3</a:t>
            </a:r>
          </a:p>
        </p:txBody>
      </p:sp>
    </p:spTree>
    <p:extLst>
      <p:ext uri="{BB962C8B-B14F-4D97-AF65-F5344CB8AC3E}">
        <p14:creationId xmlns:p14="http://schemas.microsoft.com/office/powerpoint/2010/main" val="1315789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6A5B49-F446-F8C5-FAED-F4DF5EB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133" y="1898865"/>
            <a:ext cx="5435395" cy="1429355"/>
          </a:xfrm>
        </p:spPr>
        <p:txBody>
          <a:bodyPr/>
          <a:lstStyle/>
          <a:p>
            <a:r>
              <a:rPr lang="en-GB" sz="2400" dirty="0"/>
              <a:t>Day 1: Using R for reproducible analyses and documenting your work</a:t>
            </a:r>
            <a:br>
              <a:rPr lang="en-GB" sz="2400" dirty="0"/>
            </a:b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48520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A64BF-E82B-40BB-432C-B8A0AB4C5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DFB16-8081-8B64-FB01-323EFFE5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 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E2DCC-48B1-37AD-CAFD-54639BD4C11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Wi-Fi: </a:t>
            </a:r>
            <a:r>
              <a:rPr lang="en-GB" dirty="0" err="1"/>
              <a:t>eduroam</a:t>
            </a:r>
            <a:r>
              <a:rPr lang="en-GB" dirty="0"/>
              <a:t> or XXX?</a:t>
            </a:r>
          </a:p>
          <a:p>
            <a:pPr marL="0" indent="0">
              <a:buNone/>
            </a:pPr>
            <a:r>
              <a:rPr lang="en-GB" dirty="0"/>
              <a:t>Get the materials from the GitHub account / USB sticks around</a:t>
            </a:r>
          </a:p>
          <a:p>
            <a:pPr marL="0" indent="0">
              <a:buNone/>
            </a:pPr>
            <a:r>
              <a:rPr lang="en-GB" dirty="0"/>
              <a:t>Handout online &amp; printed</a:t>
            </a:r>
          </a:p>
          <a:p>
            <a:pPr marL="0" indent="0">
              <a:buNone/>
            </a:pPr>
            <a:r>
              <a:rPr lang="en-GB" dirty="0"/>
              <a:t>Live-coding videos</a:t>
            </a:r>
          </a:p>
          <a:p>
            <a:pPr marL="0" indent="0">
              <a:buNone/>
            </a:pPr>
            <a:r>
              <a:rPr lang="en-GB" dirty="0"/>
              <a:t>Exercises with various levels of hints / scaffolding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C3EFB-98F0-F9BB-D430-A14C1099F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68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4AD1-457A-30BB-1DBC-8754B53EE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of 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DA2D8-353F-82CA-6987-1EF777A04C4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4383227" cy="353685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AI can be very useful for small coding tasks.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It can still confabulate &amp; erase its tracks.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There is value in trying it out yourself.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You’ll remember the lessons better.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Domain expertise x AI = XX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7A60D-B6E7-25CC-8440-A3F8A27B15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5306F20-FBA2-4746-AE9F-DFBA4FFD6FE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37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607C3-3CE0-0A26-1A75-1C13EC209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48A5D-BA12-3A82-88C2-0C043CB7E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81FC1-9622-B5B6-FEB8-91525ADE8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54" y="1369219"/>
            <a:ext cx="4139946" cy="3263504"/>
          </a:xfrm>
        </p:spPr>
        <p:txBody>
          <a:bodyPr vert="horz" lIns="68580" tIns="34290" rIns="68580" bIns="34290" rtlCol="0" anchor="ctr">
            <a:normAutofit lnSpcReduction="10000"/>
          </a:bodyPr>
          <a:lstStyle/>
          <a:p>
            <a:r>
              <a:rPr lang="en-US" sz="2000" dirty="0"/>
              <a:t>Open Access &gt;  No barriers to access research </a:t>
            </a:r>
          </a:p>
          <a:p>
            <a:r>
              <a:rPr lang="en-US" sz="2000" dirty="0">
                <a:latin typeface="Arial"/>
                <a:cs typeface="Arial"/>
              </a:rPr>
              <a:t>Open Source &gt; Using R / python </a:t>
            </a:r>
            <a:endParaRPr lang="en-US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2000" dirty="0"/>
              <a:t>Open Materials &gt; Open Educational Materials</a:t>
            </a:r>
          </a:p>
          <a:p>
            <a:r>
              <a:rPr lang="en-US" sz="2000" dirty="0"/>
              <a:t>Transparency &gt; Pre-registration, preprints ...</a:t>
            </a:r>
          </a:p>
          <a:p>
            <a:r>
              <a:rPr lang="en-US" sz="2000" dirty="0"/>
              <a:t>Collaboration &gt;  Team Science</a:t>
            </a:r>
          </a:p>
          <a:p>
            <a:r>
              <a:rPr lang="en-US" sz="2000" dirty="0"/>
              <a:t>Open Peer Review, etc.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E2861-F175-173A-8D9A-352969CF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pPr rtl="0"/>
              <a:t>9</a:t>
            </a:fld>
            <a:endParaRPr lang="en-GB" noProof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DC4A6CC-8F99-78F5-127B-68B57400E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325" y="1369219"/>
            <a:ext cx="3726286" cy="367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602372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32982</TotalTime>
  <Words>445</Words>
  <Application>Microsoft Office PowerPoint</Application>
  <PresentationFormat>On-screen Show (16:9)</PresentationFormat>
  <Paragraphs>87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Georgia</vt:lpstr>
      <vt:lpstr>Graphik</vt:lpstr>
      <vt:lpstr>Lucida Grande</vt:lpstr>
      <vt:lpstr>UoL Powerpoint Guidelines Accessibility Design</vt:lpstr>
      <vt:lpstr>Reproducible science: principles, practices and tools</vt:lpstr>
      <vt:lpstr>The team</vt:lpstr>
      <vt:lpstr>Why are we doing this?</vt:lpstr>
      <vt:lpstr>Workshop philosophy</vt:lpstr>
      <vt:lpstr>Plan</vt:lpstr>
      <vt:lpstr>Day 1: Using R for reproducible analyses and documenting your work </vt:lpstr>
      <vt:lpstr>Setting up</vt:lpstr>
      <vt:lpstr>Use of AI</vt:lpstr>
      <vt:lpstr>Open science</vt:lpstr>
      <vt:lpstr>Open science &amp; reproducibility</vt:lpstr>
      <vt:lpstr>How to work through exercises</vt:lpstr>
      <vt:lpstr>Weird things happen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506</cp:revision>
  <cp:lastPrinted>2020-07-06T08:56:06Z</cp:lastPrinted>
  <dcterms:created xsi:type="dcterms:W3CDTF">2020-04-08T13:53:01Z</dcterms:created>
  <dcterms:modified xsi:type="dcterms:W3CDTF">2025-05-06T17:56:15Z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